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handoutMasterIdLst>
    <p:handoutMasterId r:id="rId48"/>
  </p:handoutMasterIdLst>
  <p:sldIdLst>
    <p:sldId id="256" r:id="rId2"/>
    <p:sldId id="301" r:id="rId3"/>
    <p:sldId id="259" r:id="rId4"/>
    <p:sldId id="260" r:id="rId5"/>
    <p:sldId id="261" r:id="rId6"/>
    <p:sldId id="263" r:id="rId7"/>
    <p:sldId id="262" r:id="rId8"/>
    <p:sldId id="30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1" r:id="rId25"/>
    <p:sldId id="282" r:id="rId26"/>
    <p:sldId id="283" r:id="rId27"/>
    <p:sldId id="280" r:id="rId28"/>
    <p:sldId id="284" r:id="rId29"/>
    <p:sldId id="285" r:id="rId30"/>
    <p:sldId id="286" r:id="rId31"/>
    <p:sldId id="287" r:id="rId32"/>
    <p:sldId id="288" r:id="rId33"/>
    <p:sldId id="289" r:id="rId34"/>
    <p:sldId id="299" r:id="rId35"/>
    <p:sldId id="303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2" r:id="rId46"/>
    <p:sldId id="258" r:id="rId4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6EBB1F"/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2398" autoAdjust="0"/>
  </p:normalViewPr>
  <p:slideViewPr>
    <p:cSldViewPr snapToGrid="0">
      <p:cViewPr varScale="1">
        <p:scale>
          <a:sx n="69" d="100"/>
          <a:sy n="69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A4C36D08-4332-405E-83A8-71C3E3AC19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E00F1CA-0F85-4C8D-A305-4A914300E5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5FB6-AFBF-46C8-BC9D-F1F74DFF5718}" type="datetimeFigureOut">
              <a:rPr lang="it-IT" smtClean="0"/>
              <a:t>31/03/2018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6A3349B3-9915-434C-85D1-B7AF115012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8FA62B4-53BD-490D-87B4-3E8D1D869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4AA67-FFFF-4BB9-BEEA-CE898F7561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093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13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03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33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31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709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61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72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791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78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59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84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9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91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44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85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41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EB8467-5D79-4836-8D4C-BD37451366BD}" type="datetimeFigureOut">
              <a:rPr lang="it-IT" smtClean="0"/>
              <a:pPr/>
              <a:t>31/03/2018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5FF549-16B4-4258-B369-120FFED506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10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mailto:pietrobussotti@gmail.com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4627" y="1720253"/>
            <a:ext cx="10018713" cy="1752599"/>
          </a:xfrm>
        </p:spPr>
        <p:txBody>
          <a:bodyPr>
            <a:noAutofit/>
          </a:bodyPr>
          <a:lstStyle/>
          <a:p>
            <a:r>
              <a:rPr lang="it-IT" sz="4400" b="1" dirty="0"/>
              <a:t>INDAGINE SULLO STRESS LAVORO CORRELATO NEL PERSONALE DELLA POLIZIA PENITENZIARIA</a:t>
            </a:r>
            <a:endParaRPr lang="it-IT" sz="4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01B5551-ABBE-4304-9CB7-6EE55408D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58" y="5683960"/>
            <a:ext cx="1439982" cy="988356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BE3346A-88E1-4427-AC5B-509457723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7" y="5719817"/>
            <a:ext cx="1454341" cy="91910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B69E2FDC-908E-4FAA-89BF-0FCF2F568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74" y="5564955"/>
            <a:ext cx="1770926" cy="1073970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4D291BF0-9449-407A-A4BC-1C96117ED2A1}"/>
              </a:ext>
            </a:extLst>
          </p:cNvPr>
          <p:cNvSpPr txBox="1">
            <a:spLocks/>
          </p:cNvSpPr>
          <p:nvPr/>
        </p:nvSpPr>
        <p:spPr>
          <a:xfrm>
            <a:off x="3458424" y="4246076"/>
            <a:ext cx="7209576" cy="1158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3C389AB1-DDC2-40FD-8EA9-4F01D42A330D}"/>
              </a:ext>
            </a:extLst>
          </p:cNvPr>
          <p:cNvSpPr/>
          <p:nvPr/>
        </p:nvSpPr>
        <p:spPr>
          <a:xfrm>
            <a:off x="4460340" y="407468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sz="2200" dirty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dott. Pietro Bussotti</a:t>
            </a:r>
          </a:p>
          <a:p>
            <a:pPr algn="r"/>
            <a:r>
              <a:rPr lang="it-IT" sz="2200" dirty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Psicologo del Lavoro e Psicoterapeuta</a:t>
            </a:r>
          </a:p>
        </p:txBody>
      </p:sp>
    </p:spTree>
    <p:extLst>
      <p:ext uri="{BB962C8B-B14F-4D97-AF65-F5344CB8AC3E}">
        <p14:creationId xmlns:p14="http://schemas.microsoft.com/office/powerpoint/2010/main" val="34279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163583" y="-161361"/>
            <a:ext cx="10018713" cy="1752599"/>
          </a:xfrm>
        </p:spPr>
        <p:txBody>
          <a:bodyPr/>
          <a:lstStyle/>
          <a:p>
            <a:r>
              <a:rPr lang="it-IT" sz="3600" dirty="0"/>
              <a:t>Item area organizzativa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Controllo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240" r="18325"/>
          <a:stretch/>
        </p:blipFill>
        <p:spPr>
          <a:xfrm>
            <a:off x="671957" y="1591536"/>
            <a:ext cx="10510339" cy="45968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816" y="3785018"/>
            <a:ext cx="2689184" cy="2706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88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163583" y="-161361"/>
            <a:ext cx="10018713" cy="1752599"/>
          </a:xfrm>
        </p:spPr>
        <p:txBody>
          <a:bodyPr/>
          <a:lstStyle/>
          <a:p>
            <a:r>
              <a:rPr lang="it-IT" sz="3600" dirty="0"/>
              <a:t>Item area organizzativa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Supporto del Management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8619" y="1696169"/>
            <a:ext cx="10759245" cy="360645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522" y="3972167"/>
            <a:ext cx="3266116" cy="2451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19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02211" y="138443"/>
            <a:ext cx="10018713" cy="1752599"/>
          </a:xfrm>
        </p:spPr>
        <p:txBody>
          <a:bodyPr/>
          <a:lstStyle/>
          <a:p>
            <a:r>
              <a:rPr lang="it-IT" sz="3600" dirty="0"/>
              <a:t>Item area organizzativa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Supporto tra i Colleghi</a:t>
            </a:r>
          </a:p>
        </p:txBody>
      </p:sp>
      <p:pic>
        <p:nvPicPr>
          <p:cNvPr id="4098" name="Picture 2" descr="Risultati immagini per colleagues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774" y="4053945"/>
            <a:ext cx="2458019" cy="2552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2211" y="2071955"/>
            <a:ext cx="9875547" cy="291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4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73838" y="22690"/>
            <a:ext cx="10018713" cy="1752599"/>
          </a:xfrm>
        </p:spPr>
        <p:txBody>
          <a:bodyPr/>
          <a:lstStyle/>
          <a:p>
            <a:r>
              <a:rPr lang="it-IT" sz="3600" dirty="0"/>
              <a:t>Item area organizzativa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Relazioni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2519" y="1775289"/>
            <a:ext cx="10101349" cy="255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Risultati immagini per colleagues relation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23" y="3342806"/>
            <a:ext cx="3964897" cy="2973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80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163582" y="153433"/>
            <a:ext cx="10018713" cy="1752599"/>
          </a:xfrm>
        </p:spPr>
        <p:txBody>
          <a:bodyPr/>
          <a:lstStyle/>
          <a:p>
            <a:r>
              <a:rPr lang="it-IT" sz="3600" dirty="0"/>
              <a:t>Item area organizzativa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Ruolo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7596" y="2520629"/>
            <a:ext cx="11230684" cy="332141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Risultati immagini per ruolo cal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80" y="1029732"/>
            <a:ext cx="4141085" cy="2756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52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163574" y="23815"/>
            <a:ext cx="10018713" cy="1752599"/>
          </a:xfrm>
        </p:spPr>
        <p:txBody>
          <a:bodyPr/>
          <a:lstStyle/>
          <a:p>
            <a:r>
              <a:rPr lang="it-IT" sz="3600" dirty="0"/>
              <a:t>Item area organizzativa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Cambiamento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1795" y="1739018"/>
            <a:ext cx="10642269" cy="164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Risultati immagini per cambi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02" y="3704445"/>
            <a:ext cx="5193259" cy="292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9380" y="176134"/>
            <a:ext cx="10018713" cy="1752599"/>
          </a:xfrm>
        </p:spPr>
        <p:txBody>
          <a:bodyPr/>
          <a:lstStyle/>
          <a:p>
            <a:r>
              <a:rPr lang="it-IT" b="1" dirty="0"/>
              <a:t>GHQ-12</a:t>
            </a:r>
            <a:br>
              <a:rPr lang="it-IT" b="1" dirty="0"/>
            </a:br>
            <a:r>
              <a:rPr lang="it-IT" dirty="0"/>
              <a:t>questionario sulla salute</a:t>
            </a:r>
          </a:p>
        </p:txBody>
      </p:sp>
      <p:pic>
        <p:nvPicPr>
          <p:cNvPr id="4" name="Immagine 3" descr="Risultati immagini per faccina triste e feli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66" y="2042160"/>
            <a:ext cx="5781540" cy="4193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36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9" y="161143"/>
            <a:ext cx="10403173" cy="649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2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30095" y="74952"/>
            <a:ext cx="3927140" cy="1379095"/>
          </a:xfrm>
        </p:spPr>
        <p:txBody>
          <a:bodyPr/>
          <a:lstStyle/>
          <a:p>
            <a:r>
              <a:rPr lang="it-IT" b="1" dirty="0"/>
              <a:t>Deduzioni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84309" y="2038663"/>
            <a:ext cx="10018713" cy="3807502"/>
          </a:xfrm>
        </p:spPr>
        <p:txBody>
          <a:bodyPr>
            <a:noAutofit/>
          </a:bodyPr>
          <a:lstStyle/>
          <a:p>
            <a:pPr algn="just"/>
            <a:r>
              <a:rPr lang="it-IT" sz="2800" dirty="0"/>
              <a:t>Ben il 35,45% dei lavoratori si trovano in una condizione di rischio per la presenza di 4 implicazioni del distress: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it-IT" sz="2400" dirty="0"/>
              <a:t>Depressione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it-IT" sz="2400" dirty="0"/>
              <a:t>Ansia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it-IT" sz="2400" dirty="0"/>
              <a:t>Alterazione della capacità sociale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it-IT" sz="2400" dirty="0"/>
              <a:t>Sintomi somatici. </a:t>
            </a:r>
          </a:p>
          <a:p>
            <a:pPr algn="just"/>
            <a:r>
              <a:rPr lang="it-IT" sz="2800" dirty="0"/>
              <a:t>Questo dato è allarmante, se stessimo parlando infatti di un rischio tradizionale della sicurezza sul lavoro queste proporzioni rappresenterebbero un dato epidemiologico di grande preoccupazione e porterebbero alla definizione di azioni di miglioramento preventive e protettive tempestive. </a:t>
            </a:r>
          </a:p>
          <a:p>
            <a:pPr algn="just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296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46276" y="521626"/>
            <a:ext cx="10258556" cy="2203554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Va considerata l’onestà con la quale è stato compilato questo strumento. In generale infatti la percentuale di coloro che dichiarano un disagio è nettamente inferiore a coloro che invece lamentano una situazione di malessere (circa </a:t>
            </a:r>
            <a:r>
              <a:rPr lang="it-IT" b="1" dirty="0"/>
              <a:t>65% </a:t>
            </a:r>
            <a:r>
              <a:rPr lang="it-IT" dirty="0"/>
              <a:t>vs </a:t>
            </a:r>
            <a:r>
              <a:rPr lang="it-IT" b="1" dirty="0"/>
              <a:t>35%</a:t>
            </a:r>
            <a:r>
              <a:rPr lang="it-IT" dirty="0"/>
              <a:t>). </a:t>
            </a:r>
          </a:p>
          <a:p>
            <a:pPr algn="just"/>
            <a:r>
              <a:rPr lang="it-IT" dirty="0"/>
              <a:t>Questo riguarda le aree indagate che sono: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98819" y="3234209"/>
            <a:ext cx="9953469" cy="378565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numCol="2" spcCol="360000">
            <a:spAutoFit/>
          </a:bodyPr>
          <a:lstStyle/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it-IT" sz="2400" i="1" dirty="0"/>
              <a:t>Qualità del sonno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it-IT" sz="2400" i="1" dirty="0"/>
              <a:t>Stato di pressione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it-IT" sz="2400" i="1" dirty="0"/>
              <a:t>Capacità di mantenere la concentrazione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it-IT" sz="2400" i="1" dirty="0"/>
              <a:t>Autovalutazione della propria produttività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it-IT" sz="2400" i="1" dirty="0"/>
              <a:t>Risorse personali per fronteggiare i problemi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it-IT" sz="2400" i="1" dirty="0"/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it-IT" sz="2400" i="1" dirty="0"/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it-IT" sz="2400" i="1" dirty="0"/>
              <a:t>Prendere le decisioni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it-IT" sz="2400" i="1" dirty="0"/>
              <a:t>Superare le difficoltà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it-IT" sz="2400" i="1" dirty="0"/>
              <a:t>Autopercezione di contentezza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it-IT" sz="2400" i="1" dirty="0"/>
              <a:t>Affrontare le attività quotidiane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it-IT" sz="2400" i="1" dirty="0"/>
              <a:t>Infelicità, depressione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it-IT" sz="2400" i="1" dirty="0"/>
              <a:t>Fiducia in sé stessi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it-IT" sz="2400" i="1" dirty="0"/>
              <a:t>Disistima</a:t>
            </a:r>
          </a:p>
        </p:txBody>
      </p:sp>
      <p:sp>
        <p:nvSpPr>
          <p:cNvPr id="7" name="Parentesi graffa chiusa 6"/>
          <p:cNvSpPr/>
          <p:nvPr/>
        </p:nvSpPr>
        <p:spPr>
          <a:xfrm rot="16200000">
            <a:off x="5758297" y="-1307811"/>
            <a:ext cx="1105123" cy="9024079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2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3A47389-1DCE-4B06-80DD-FCDC36DF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182" y="3561865"/>
            <a:ext cx="10018713" cy="3124201"/>
          </a:xfrm>
        </p:spPr>
        <p:txBody>
          <a:bodyPr>
            <a:normAutofit/>
          </a:bodyPr>
          <a:lstStyle/>
          <a:p>
            <a:pPr algn="just"/>
            <a:r>
              <a:rPr lang="it-IT" sz="2600" dirty="0"/>
              <a:t>Questo studio nasce dalla volontà del Comitato Tecnico Scientifico UIL-ITAL di affrontare le problematiche psicosociali dei lavoratori della Polizia Penitenziaria attraverso gli strumenti scientifici più consolidati e validati, ma anche tramite l’elaborazione di </a:t>
            </a:r>
            <a:r>
              <a:rPr lang="it-IT" sz="2600" b="1" dirty="0"/>
              <a:t>strumenti nati «dal basso» con la diretta partecipazione di chi lavora in prima linea</a:t>
            </a:r>
            <a:r>
              <a:rPr lang="it-IT" sz="2600" dirty="0"/>
              <a:t>.</a:t>
            </a: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60" y="399580"/>
            <a:ext cx="6350156" cy="329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1" y="86194"/>
            <a:ext cx="10018713" cy="1752599"/>
          </a:xfrm>
        </p:spPr>
        <p:txBody>
          <a:bodyPr>
            <a:normAutofit/>
          </a:bodyPr>
          <a:lstStyle/>
          <a:p>
            <a:r>
              <a:rPr lang="it-IT" b="1" dirty="0"/>
              <a:t>QUESTIONARIO SULLE CRITICITÀ</a:t>
            </a:r>
            <a:br>
              <a:rPr lang="it-IT" b="1" dirty="0"/>
            </a:br>
            <a:r>
              <a:rPr lang="it-IT" sz="3600" dirty="0"/>
              <a:t>stressor specifici del settore carcerario</a:t>
            </a:r>
            <a:endParaRPr lang="it-IT" dirty="0"/>
          </a:p>
        </p:txBody>
      </p:sp>
      <p:pic>
        <p:nvPicPr>
          <p:cNvPr id="1026" name="Picture 2" descr="Risultati immagini per criticit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52" y="2018673"/>
            <a:ext cx="4286250" cy="4286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88958" y="344773"/>
            <a:ext cx="10313232" cy="185878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/>
              <a:t>CIÒ CHE NE EMERGE DIPINGE UN CONTESTO DOVE CRITICITÀ ORGANIZZATIVE SI PRESENTANO COME DEI PROBLEMI AMPI E CONDIVISI CHE METTONO SOTTO PRESSIONE I LAVORATORI DI QUESTO COMPARTO.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7629994" y="2998034"/>
            <a:ext cx="4272196" cy="3057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b="1" dirty="0"/>
              <a:t>Risorse Umane</a:t>
            </a:r>
            <a:endParaRPr lang="it-IT" sz="2800" dirty="0"/>
          </a:p>
          <a:p>
            <a:pPr marL="0" indent="0">
              <a:buNone/>
            </a:pPr>
            <a:r>
              <a:rPr lang="it-IT" sz="2800" dirty="0"/>
              <a:t>quasi 9 lavoratori su 10 lamentano una condizione di scarsità di personale. Aumenta quindi la difficoltà di garantire il buon svolgimento delle proprie attività.</a:t>
            </a:r>
          </a:p>
        </p:txBody>
      </p:sp>
      <p:pic>
        <p:nvPicPr>
          <p:cNvPr id="1026" name="Picture 2" descr="Risultati immagini per pochi ma buo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0113" r="9837" b="41700"/>
          <a:stretch/>
        </p:blipFill>
        <p:spPr bwMode="auto">
          <a:xfrm>
            <a:off x="1588958" y="2998034"/>
            <a:ext cx="5749008" cy="284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/>
          </p:cNvSpPr>
          <p:nvPr/>
        </p:nvSpPr>
        <p:spPr>
          <a:xfrm>
            <a:off x="5681273" y="1019331"/>
            <a:ext cx="6195934" cy="326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/>
              <a:t>Stanchezza e sovraccarico</a:t>
            </a:r>
            <a:r>
              <a:rPr lang="it-IT" dirty="0"/>
              <a:t>                            portano al timore di sbagliare con conseguenze sia per la </a:t>
            </a:r>
            <a:r>
              <a:rPr lang="it-IT" u="sng" dirty="0"/>
              <a:t>sicurezza</a:t>
            </a:r>
            <a:r>
              <a:rPr lang="it-IT" dirty="0"/>
              <a:t> che riguardanti responsabilità rilevanti, anche di carattere </a:t>
            </a:r>
            <a:r>
              <a:rPr lang="it-IT" u="sng" dirty="0"/>
              <a:t>penale,</a:t>
            </a:r>
            <a:r>
              <a:rPr lang="it-IT" dirty="0"/>
              <a:t> per gli operatori.</a:t>
            </a:r>
          </a:p>
          <a:p>
            <a:r>
              <a:rPr lang="it-IT" dirty="0"/>
              <a:t>1/3 dei lavoratori ritiene che non ci siano interventi possibili senza aver prima assunto del nuovo personale.</a:t>
            </a:r>
          </a:p>
          <a:p>
            <a:r>
              <a:rPr lang="it-IT" dirty="0"/>
              <a:t>Metà propone invece di riorganizzare le attività modificando la pianta organica e trasferendo le persone dove c’è realmente bisogno. </a:t>
            </a:r>
          </a:p>
        </p:txBody>
      </p:sp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41" y="389746"/>
            <a:ext cx="3182998" cy="4242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096941" y="5108458"/>
            <a:ext cx="9370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it-IT" sz="2400" dirty="0"/>
              <a:t>Il 22,64% ritiene che si potrebbe dare sollievo al sistema in sofferenza coinvolgendo in maniera negoziale i lavoratori in un percorso di miglioramento ed ottimizzazione delle procedure operative.</a:t>
            </a:r>
          </a:p>
        </p:txBody>
      </p:sp>
    </p:spTree>
    <p:extLst>
      <p:ext uri="{BB962C8B-B14F-4D97-AF65-F5344CB8AC3E}">
        <p14:creationId xmlns:p14="http://schemas.microsoft.com/office/powerpoint/2010/main" val="23773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/>
          </p:cNvSpPr>
          <p:nvPr/>
        </p:nvSpPr>
        <p:spPr>
          <a:xfrm>
            <a:off x="1459719" y="3837476"/>
            <a:ext cx="10687311" cy="326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il 45% afferma che è stata solo parzialmente utile (perché la parte più rilevante l’ha appresa sul campo). </a:t>
            </a:r>
          </a:p>
          <a:p>
            <a:r>
              <a:rPr lang="it-IT" dirty="0"/>
              <a:t>La proposta di aumentare la presenza e potenziare l’intervento dei mediatori culturali è bene accetta dal 52,12%.</a:t>
            </a:r>
          </a:p>
        </p:txBody>
      </p:sp>
      <p:pic>
        <p:nvPicPr>
          <p:cNvPr id="2050" name="Picture 2" descr="Risultati immagini per detenuti strani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92" y="389744"/>
            <a:ext cx="5695587" cy="3470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459719" y="3005508"/>
            <a:ext cx="438712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Detenuti stranieri e </a:t>
            </a:r>
            <a:r>
              <a:rPr lang="it-IT" sz="2400" b="1" dirty="0">
                <a:solidFill>
                  <a:srgbClr val="FF0000"/>
                </a:solidFill>
              </a:rPr>
              <a:t>formazione         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it-IT" sz="2400" dirty="0"/>
              <a:t>circa la metà del campione ritiene che non sia affatto sufficiente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84175" y="389744"/>
            <a:ext cx="5019199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2400" b="1" dirty="0"/>
              <a:t>Situazioni critiche e </a:t>
            </a:r>
            <a:r>
              <a:rPr lang="it-IT" sz="2400" b="1" dirty="0">
                <a:solidFill>
                  <a:srgbClr val="FF0000"/>
                </a:solidFill>
              </a:rPr>
              <a:t>formazione</a:t>
            </a:r>
          </a:p>
          <a:p>
            <a:pPr marL="285750" indent="-285750" defTabSz="457200">
              <a:lnSpc>
                <a:spcPct val="115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it-IT" sz="2400" dirty="0"/>
              <a:t>un’ampia maggioranza ritiene non sia adeguata per gestire le criticità che si possono presentare in carcere.</a:t>
            </a:r>
          </a:p>
        </p:txBody>
      </p:sp>
    </p:spTree>
    <p:extLst>
      <p:ext uri="{BB962C8B-B14F-4D97-AF65-F5344CB8AC3E}">
        <p14:creationId xmlns:p14="http://schemas.microsoft.com/office/powerpoint/2010/main" val="15434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846164" y="321807"/>
            <a:ext cx="5726242" cy="32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Detenuti con problemi psichiatrici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it-IT" sz="2400" dirty="0"/>
              <a:t>La </a:t>
            </a:r>
            <a:r>
              <a:rPr lang="it-IT" sz="2400" b="1" dirty="0">
                <a:solidFill>
                  <a:srgbClr val="FF0000"/>
                </a:solidFill>
              </a:rPr>
              <a:t>formazione</a:t>
            </a:r>
            <a:r>
              <a:rPr lang="it-IT" sz="2400" dirty="0"/>
              <a:t> non è stata affatto sufficiente, o lo è stata solo in parte,ciò che è stato più importante è quello che si è potuto apprendere sul campo.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it-IT" sz="2400" dirty="0"/>
              <a:t>Con la chiusura degli OPG è aumentata la presenza di questi detenuti negli istituti penitenziari. </a:t>
            </a:r>
          </a:p>
        </p:txBody>
      </p:sp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22033" b="1"/>
          <a:stretch/>
        </p:blipFill>
        <p:spPr bwMode="auto">
          <a:xfrm>
            <a:off x="-104933" y="-119923"/>
            <a:ext cx="5621869" cy="3897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413416" y="4208048"/>
            <a:ext cx="9158990" cy="22159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 il 94,46% la situazione legata a questi specifici detenuti è problematica e di questi, la maggioranza, afferma: </a:t>
            </a:r>
          </a:p>
          <a:p>
            <a:endParaRPr lang="it-IT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it-IT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 ME COSTITUISCE UNO DEI FATTORI PIÙ CRITICI: MI GENERA MOLTO DISAGIO DOVER GESTIRE E CONTENERE LE VARIE CRISI (A VOLTE VIOLENTE) CHE QUESTI DETENUTI HANNO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097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8820" y="426384"/>
            <a:ext cx="57262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Scarso</a:t>
            </a:r>
            <a:r>
              <a:rPr lang="it-IT" sz="2400" dirty="0"/>
              <a:t> </a:t>
            </a:r>
            <a:r>
              <a:rPr lang="it-IT" sz="2400" b="1" dirty="0"/>
              <a:t>ricambio generazionale</a:t>
            </a:r>
            <a:endParaRPr lang="it-IT" sz="24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la larga maggioranza del campione riferisce che non è garantito un adeguato ingresso di giovani (questo è testimoniato anche dal profilo anagrafico della popolazione dei lavoratori dei penitenziari)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Il 96% degli intervistati ritiene che il </a:t>
            </a:r>
            <a:r>
              <a:rPr lang="it-IT" sz="2400" b="1" dirty="0"/>
              <a:t>prolungamento della vita lavorativa</a:t>
            </a:r>
            <a:r>
              <a:rPr lang="it-IT" sz="2400" dirty="0"/>
              <a:t> in questo contesto sia un problema sostanziale: chi si trova sul campo ogni giorno è più stanco e, come minimo, andrebbe riorganizzato il lavoro in funzione dell’invecchiamento della popolazione lavorativa. </a:t>
            </a:r>
          </a:p>
        </p:txBody>
      </p:sp>
      <p:pic>
        <p:nvPicPr>
          <p:cNvPr id="3076" name="Picture 4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62" y="756522"/>
            <a:ext cx="4452079" cy="3304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148590" y="807557"/>
            <a:ext cx="4117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Il </a:t>
            </a:r>
            <a:r>
              <a:rPr lang="it-IT" sz="2800" b="1" dirty="0"/>
              <a:t>turno di notte </a:t>
            </a:r>
            <a:r>
              <a:rPr lang="it-IT" sz="2800" dirty="0"/>
              <a:t>è uno dei nodi organizzativi, infatti circa l’85% del campione testimonia una maggiore difficoltà di adattamento ai turni avvicendati, comprensivi di quello notturno, anche per l’</a:t>
            </a:r>
            <a:r>
              <a:rPr lang="it-IT" sz="2800" b="1" dirty="0"/>
              <a:t>aumento dell’età </a:t>
            </a:r>
            <a:r>
              <a:rPr lang="it-IT" sz="2800" dirty="0"/>
              <a:t>degli operatori di Polizia Penitenziaria.</a:t>
            </a:r>
          </a:p>
        </p:txBody>
      </p:sp>
      <p:pic>
        <p:nvPicPr>
          <p:cNvPr id="3078" name="Picture 6" descr="Risultati immagini per sonno al lav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992" y="807557"/>
            <a:ext cx="4236543" cy="3480706"/>
          </a:xfrm>
          <a:prstGeom prst="roundRect">
            <a:avLst>
              <a:gd name="adj" fmla="val 167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912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19001" y="273975"/>
            <a:ext cx="6215924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I </a:t>
            </a:r>
            <a:r>
              <a:rPr lang="it-IT" sz="2600" b="1" dirty="0" smtClean="0"/>
              <a:t>Commissari/Direttori	 </a:t>
            </a:r>
            <a:endParaRPr lang="it-IT" sz="2600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600" dirty="0"/>
              <a:t>Vengono lamentati molti aspetti del loro operato a partire dalla </a:t>
            </a:r>
            <a:r>
              <a:rPr lang="it-IT" sz="2600" b="1" dirty="0"/>
              <a:t>scarsa esperienza</a:t>
            </a:r>
            <a:r>
              <a:rPr lang="it-IT" sz="2600" dirty="0"/>
              <a:t>. Spesso accedono infatti ad una carriera direzionale tramite concorso pubblico, senza essere cresciuti facendo la gavetta.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600" dirty="0"/>
              <a:t>In generale viene lamentato un </a:t>
            </a:r>
            <a:r>
              <a:rPr lang="it-IT" sz="2600" b="1" dirty="0"/>
              <a:t>approccio distante </a:t>
            </a:r>
            <a:r>
              <a:rPr lang="it-IT" sz="2600" dirty="0"/>
              <a:t>e scarsamente comprensivo delle problematiche di chi lavora in prima linea.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600" dirty="0"/>
              <a:t>Esprimono scarsa competenza sia nell’organizzazione del lavoro ordinario ma soprattutto nella prevenzione di </a:t>
            </a:r>
            <a:r>
              <a:rPr lang="it-IT" sz="2600" b="1" dirty="0"/>
              <a:t>possibili eventi critici</a:t>
            </a:r>
            <a:r>
              <a:rPr lang="it-IT" sz="2600" dirty="0"/>
              <a:t>. </a:t>
            </a:r>
            <a:endParaRPr lang="it-IT" sz="2600" b="1" dirty="0"/>
          </a:p>
        </p:txBody>
      </p:sp>
      <p:pic>
        <p:nvPicPr>
          <p:cNvPr id="3080" name="Picture 8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25" y="1821830"/>
            <a:ext cx="4826835" cy="3475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1424516" y="898500"/>
            <a:ext cx="49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19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84090" y="783641"/>
            <a:ext cx="621592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I Commissari </a:t>
            </a:r>
            <a:r>
              <a:rPr lang="it-IT" sz="2600" b="1" dirty="0" smtClean="0"/>
              <a:t>/ Direttori</a:t>
            </a:r>
            <a:endParaRPr lang="it-IT" sz="2600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Il 40,55% del campione ha evidenziato le notevoli </a:t>
            </a:r>
            <a:r>
              <a:rPr lang="it-IT" sz="2800" u="sng" dirty="0"/>
              <a:t>lacune nella loro preparazione</a:t>
            </a:r>
            <a:r>
              <a:rPr lang="it-IT" sz="2800" dirty="0"/>
              <a:t>. Poco meno della metà degli intervistati riconosce loro almeno la conoscenza teorica.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Anche la semplice </a:t>
            </a:r>
            <a:r>
              <a:rPr lang="it-IT" sz="2800" u="sng" dirty="0"/>
              <a:t>gestione del personale</a:t>
            </a:r>
            <a:r>
              <a:rPr lang="it-IT" sz="2800" dirty="0"/>
              <a:t> è povera di rinforzi positivi e la direzione risulta per la larga maggioranza degli intervistati </a:t>
            </a:r>
            <a:r>
              <a:rPr lang="it-IT" sz="2800" b="1" dirty="0"/>
              <a:t>distante dalle esigenze dei lavoratori </a:t>
            </a:r>
            <a:r>
              <a:rPr lang="it-IT" sz="2800" dirty="0"/>
              <a:t>e non interessata a motivarli.</a:t>
            </a:r>
            <a:endParaRPr lang="it-IT" sz="2600" b="1" dirty="0"/>
          </a:p>
        </p:txBody>
      </p:sp>
      <p:pic>
        <p:nvPicPr>
          <p:cNvPr id="3080" name="Picture 8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25" y="1821830"/>
            <a:ext cx="4826835" cy="3475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402876" y="898500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9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19000" y="303956"/>
            <a:ext cx="6350835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I Commissari </a:t>
            </a:r>
            <a:r>
              <a:rPr lang="it-IT" sz="2600" b="1" dirty="0" smtClean="0"/>
              <a:t>/ Direttori</a:t>
            </a:r>
            <a:endParaRPr lang="it-IT" sz="2600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La </a:t>
            </a:r>
            <a:r>
              <a:rPr lang="it-IT" sz="2800" b="1" dirty="0"/>
              <a:t>comunicazione</a:t>
            </a:r>
            <a:r>
              <a:rPr lang="it-IT" sz="2800" dirty="0"/>
              <a:t> viene lamentata dalla maggioranza come scarsa quando non </a:t>
            </a:r>
            <a:r>
              <a:rPr lang="it-IT" sz="2800" u="sng" dirty="0"/>
              <a:t>completamente assente.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Il 31,6% del campione pone l’accento non sulla quantità delle informazioni ma sulla </a:t>
            </a:r>
            <a:r>
              <a:rPr lang="it-IT" sz="2800" u="sng" dirty="0"/>
              <a:t>forma perentoria e disfunzionale</a:t>
            </a:r>
            <a:r>
              <a:rPr lang="it-IT" sz="2800" dirty="0"/>
              <a:t>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Grave la mancanza di spirito di squadra: ben il 73,13% denuncia di </a:t>
            </a:r>
            <a:r>
              <a:rPr lang="it-IT" sz="2800" b="1" dirty="0"/>
              <a:t>non sentirsi tutelato dalla direzione</a:t>
            </a:r>
            <a:r>
              <a:rPr lang="it-IT" sz="2800" dirty="0"/>
              <a:t> e teme che le responsabilità non sarebbero adeguatamente identificate se qualcosa dovesse andare male. </a:t>
            </a:r>
          </a:p>
        </p:txBody>
      </p:sp>
      <p:pic>
        <p:nvPicPr>
          <p:cNvPr id="3080" name="Picture 8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25" y="1821830"/>
            <a:ext cx="4826835" cy="3475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422913" y="898500"/>
            <a:ext cx="498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38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1" y="359764"/>
            <a:ext cx="10018713" cy="1752599"/>
          </a:xfrm>
        </p:spPr>
        <p:txBody>
          <a:bodyPr/>
          <a:lstStyle/>
          <a:p>
            <a:r>
              <a:rPr lang="it-IT" b="1" dirty="0"/>
              <a:t>GLI STRUMENTI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04230" y="2037413"/>
            <a:ext cx="10587770" cy="4483309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it-IT" sz="3000" dirty="0"/>
              <a:t>I Focus Group </a:t>
            </a:r>
            <a:r>
              <a:rPr lang="it-IT" sz="2600" dirty="0"/>
              <a:t>(Palermo, Roma, Milano)</a:t>
            </a:r>
          </a:p>
          <a:p>
            <a:pPr marL="457200" lvl="1" indent="0">
              <a:buNone/>
            </a:pPr>
            <a:r>
              <a:rPr lang="it-IT" sz="2100" dirty="0"/>
              <a:t>Strumento di indagine qualitativa utilizzato per identificare gli specifici stressor del contesto penitenziario.</a:t>
            </a:r>
          </a:p>
          <a:p>
            <a:pPr>
              <a:spcAft>
                <a:spcPts val="0"/>
              </a:spcAft>
            </a:pPr>
            <a:r>
              <a:rPr lang="it-IT" sz="3000" dirty="0"/>
              <a:t>Il questionario «strumento indicatore» HSE – INAIL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sz="2100" dirty="0"/>
              <a:t>Strumento già validato sui fattori di contesto e contenuto con 35 domande</a:t>
            </a:r>
          </a:p>
          <a:p>
            <a:pPr>
              <a:spcAft>
                <a:spcPts val="0"/>
              </a:spcAft>
            </a:pPr>
            <a:r>
              <a:rPr lang="it-IT" sz="3000" dirty="0"/>
              <a:t>GHQ12 di </a:t>
            </a:r>
            <a:r>
              <a:rPr lang="it-IT" sz="3000" dirty="0" err="1"/>
              <a:t>Goldberg</a:t>
            </a:r>
            <a:r>
              <a:rPr lang="it-IT" sz="3000" dirty="0"/>
              <a:t>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sz="2100" dirty="0"/>
              <a:t>Un questionario già validato sulla salute con 12 domande</a:t>
            </a:r>
          </a:p>
          <a:p>
            <a:pPr>
              <a:spcAft>
                <a:spcPts val="0"/>
              </a:spcAft>
            </a:pPr>
            <a:r>
              <a:rPr lang="it-IT" sz="3000" dirty="0"/>
              <a:t>Il questionario Criticità ITAL-UIL-UILPA </a:t>
            </a:r>
            <a:r>
              <a:rPr lang="it-IT" sz="3000" dirty="0" err="1"/>
              <a:t>Pol.Pen</a:t>
            </a:r>
            <a:r>
              <a:rPr lang="it-IT" sz="3000" dirty="0"/>
              <a:t>.</a:t>
            </a:r>
          </a:p>
          <a:p>
            <a:pPr marL="457200" lvl="1" indent="0">
              <a:buNone/>
            </a:pPr>
            <a:r>
              <a:rPr lang="it-IT" dirty="0"/>
              <a:t>Strumento appositamente concepito da sperimentare nell’ambito della ricerca mirato alle specifiche situazioni del contesto carcerario italiano.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29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19000" y="393896"/>
            <a:ext cx="6350835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I Commissari </a:t>
            </a:r>
            <a:r>
              <a:rPr lang="it-IT" sz="2600" b="1" dirty="0" smtClean="0"/>
              <a:t>/ Direttori</a:t>
            </a:r>
            <a:endParaRPr lang="it-IT" sz="2600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u="sng" dirty="0"/>
              <a:t>Scarsità di risposte </a:t>
            </a:r>
            <a:r>
              <a:rPr lang="it-IT" sz="2800" dirty="0"/>
              <a:t>che la direzione dà ai detenuti. Solamente il 20% ritiene che le risposte siano date in maniera adeguata.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Gli altri lamentano </a:t>
            </a:r>
            <a:r>
              <a:rPr lang="it-IT" sz="2800" u="sng" dirty="0"/>
              <a:t>risposte burocratiche</a:t>
            </a:r>
            <a:r>
              <a:rPr lang="it-IT" sz="2800" dirty="0"/>
              <a:t>, non tanto sostanziali quanto formali.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Quasi la metà del campione afferma che “</a:t>
            </a:r>
            <a:r>
              <a:rPr lang="it-IT" sz="2800" b="1" dirty="0"/>
              <a:t>le richieste vengono regolarmente ignorate</a:t>
            </a:r>
            <a:r>
              <a:rPr lang="it-IT" sz="2800" dirty="0"/>
              <a:t>” mettendo così il personale nella stressante condizione di non avere delle risposte da dare. </a:t>
            </a:r>
          </a:p>
        </p:txBody>
      </p:sp>
      <p:pic>
        <p:nvPicPr>
          <p:cNvPr id="3080" name="Picture 8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25" y="1821830"/>
            <a:ext cx="4826835" cy="3475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401273" y="8985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0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25" y="1821830"/>
            <a:ext cx="4826835" cy="3475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409074" y="359762"/>
            <a:ext cx="7210268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I Commissari </a:t>
            </a:r>
            <a:r>
              <a:rPr lang="it-IT" sz="2600" b="1" dirty="0" smtClean="0"/>
              <a:t>/ Direttori</a:t>
            </a:r>
            <a:endParaRPr lang="it-IT" sz="2600" b="1" dirty="0"/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600" dirty="0"/>
              <a:t>La</a:t>
            </a:r>
            <a:r>
              <a:rPr lang="it-IT" sz="2600" b="1" dirty="0"/>
              <a:t> gestione delle risorse umane </a:t>
            </a:r>
            <a:r>
              <a:rPr lang="it-IT" sz="2600" dirty="0"/>
              <a:t>viene valutata negativamente dal 55,54%.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600" dirty="0"/>
              <a:t>il 34% la valuta in maniera neutra, ma evidenzia che </a:t>
            </a:r>
            <a:r>
              <a:rPr lang="it-IT" sz="2600" u="sng" dirty="0"/>
              <a:t>non sono valorizzate le competenze</a:t>
            </a:r>
            <a:r>
              <a:rPr lang="it-IT" sz="2600" dirty="0"/>
              <a:t>. 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600" dirty="0"/>
              <a:t>Solamente l’8% ritiene che la direzione si impegni nella valorizzazione delle competenze dei lavoratori. 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600" dirty="0"/>
              <a:t>Oltre la metà lamenta </a:t>
            </a:r>
            <a:r>
              <a:rPr lang="it-IT" sz="2600" b="1" dirty="0"/>
              <a:t>mancanza di meritocrazia </a:t>
            </a:r>
            <a:r>
              <a:rPr lang="it-IT" sz="2600" dirty="0"/>
              <a:t>nelle decisioni</a:t>
            </a:r>
            <a:r>
              <a:rPr lang="it-IT" sz="2600" b="1" dirty="0"/>
              <a:t>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600" dirty="0"/>
              <a:t>L’</a:t>
            </a:r>
            <a:r>
              <a:rPr lang="it-IT" sz="2600" b="1" dirty="0"/>
              <a:t>approccio è burocratico</a:t>
            </a:r>
            <a:r>
              <a:rPr lang="it-IT" sz="2600" dirty="0"/>
              <a:t> per la grande maggioranza del campione. 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600" dirty="0"/>
              <a:t>Per la metà del campione è percepito come un atteggiamento finalizzato </a:t>
            </a:r>
            <a:r>
              <a:rPr lang="it-IT" sz="2600" u="sng" dirty="0"/>
              <a:t>alla tutela di se stessi solamente</a:t>
            </a:r>
            <a:r>
              <a:rPr lang="it-IT" sz="2600" dirty="0"/>
              <a:t>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11414097" y="898500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87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09074" y="869949"/>
            <a:ext cx="7210268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Il miglioramento dei manager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Secondo 85% dovrebbero sviluppare la propria capacità di </a:t>
            </a:r>
            <a:r>
              <a:rPr lang="it-IT" sz="2800" u="sng" dirty="0"/>
              <a:t>gestione del personale.</a:t>
            </a:r>
            <a:endParaRPr lang="it-IT" sz="2800" dirty="0"/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Secondo l’85% questa rappresenta una </a:t>
            </a:r>
            <a:r>
              <a:rPr lang="it-IT" sz="2800" u="sng" dirty="0"/>
              <a:t>carenza grave </a:t>
            </a:r>
            <a:r>
              <a:rPr lang="it-IT" sz="2800" dirty="0"/>
              <a:t>alla quale è urgente porre rimedio. 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Circa l’80% ritiene che la </a:t>
            </a:r>
            <a:r>
              <a:rPr lang="it-IT" sz="2800" u="sng" dirty="0"/>
              <a:t>comunicazione</a:t>
            </a:r>
            <a:r>
              <a:rPr lang="it-IT" sz="2800" dirty="0"/>
              <a:t> sia un altro settore importante di miglioramento e il 32% pensa che sia impellente un intervento in tal senso.</a:t>
            </a:r>
          </a:p>
        </p:txBody>
      </p:sp>
      <p:sp>
        <p:nvSpPr>
          <p:cNvPr id="2" name="AutoShape 2" descr="Immagine correlata"/>
          <p:cNvSpPr>
            <a:spLocks noChangeAspect="1" noChangeArrowheads="1"/>
          </p:cNvSpPr>
          <p:nvPr/>
        </p:nvSpPr>
        <p:spPr bwMode="auto">
          <a:xfrm>
            <a:off x="-1364105" y="1354553"/>
            <a:ext cx="2154264" cy="21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42" y="1706223"/>
            <a:ext cx="3295650" cy="3295650"/>
          </a:xfrm>
          <a:prstGeom prst="roundRect">
            <a:avLst>
              <a:gd name="adj" fmla="val 19298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Rettangolo 8"/>
          <p:cNvSpPr/>
          <p:nvPr/>
        </p:nvSpPr>
        <p:spPr>
          <a:xfrm>
            <a:off x="11424517" y="898500"/>
            <a:ext cx="49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6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54044" y="638807"/>
            <a:ext cx="6880487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Il miglioramento dei manager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Circa l’80% ritiene che sia necessario migliorare nella capacità di </a:t>
            </a:r>
            <a:r>
              <a:rPr lang="it-IT" sz="2800" u="sng" dirty="0"/>
              <a:t>leadership</a:t>
            </a:r>
            <a:r>
              <a:rPr lang="it-IT" sz="2800" dirty="0"/>
              <a:t>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Oltre l’80% chiede lo sviluppo della </a:t>
            </a:r>
            <a:r>
              <a:rPr lang="it-IT" sz="2800" u="sng" dirty="0"/>
              <a:t>capacità di stimolare lo spirito di squadra</a:t>
            </a:r>
            <a:r>
              <a:rPr lang="it-IT" sz="2800" dirty="0"/>
              <a:t> e per la metà di questi è ritenuto essere un intervento da implementare tempestivamente. 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Più di ogni altro intervento è però richiesto quello di acquisire la </a:t>
            </a:r>
            <a:r>
              <a:rPr lang="it-IT" sz="2800" b="1" dirty="0"/>
              <a:t>capacità di motivare </a:t>
            </a:r>
            <a:r>
              <a:rPr lang="it-IT" sz="2800" dirty="0"/>
              <a:t>i dipendenti che viene auspicata dal 90% circa dei lavoratori e per il 52,61% si tratta di un’azione di particolare urgenza.</a:t>
            </a:r>
          </a:p>
        </p:txBody>
      </p:sp>
      <p:sp>
        <p:nvSpPr>
          <p:cNvPr id="2" name="AutoShape 2" descr="Immagine correlata"/>
          <p:cNvSpPr>
            <a:spLocks noChangeAspect="1" noChangeArrowheads="1"/>
          </p:cNvSpPr>
          <p:nvPr/>
        </p:nvSpPr>
        <p:spPr bwMode="auto">
          <a:xfrm>
            <a:off x="-1364105" y="1354553"/>
            <a:ext cx="2154264" cy="21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42" y="1706223"/>
            <a:ext cx="3295650" cy="3295650"/>
          </a:xfrm>
          <a:prstGeom prst="roundRect">
            <a:avLst>
              <a:gd name="adj" fmla="val 19298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Rettangolo 8"/>
          <p:cNvSpPr/>
          <p:nvPr/>
        </p:nvSpPr>
        <p:spPr>
          <a:xfrm>
            <a:off x="11402877" y="898500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9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9418" y="-149901"/>
            <a:ext cx="10018713" cy="1139252"/>
          </a:xfrm>
        </p:spPr>
        <p:txBody>
          <a:bodyPr/>
          <a:lstStyle/>
          <a:p>
            <a:r>
              <a:rPr lang="it-IT" b="1" dirty="0"/>
              <a:t>Sentenza Torreggiani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4EE3200-3279-4F38-8B49-FF3693247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419" y="989351"/>
            <a:ext cx="10552792" cy="5246557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Corte Europea dei diritti dell’uomo, Sez. II, Causa Torreggiani e altri c. Italia, 8 gennaio 2013 con decisione presa all’unanimità –  ha condannato  l’Italia per la violazione dell’art. 3 della Convenzione europea dei diritti umani (</a:t>
            </a:r>
            <a:r>
              <a:rPr lang="it-IT" dirty="0" err="1"/>
              <a:t>CEDU</a:t>
            </a:r>
            <a:r>
              <a:rPr lang="it-IT" dirty="0"/>
              <a:t>).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«La carcerazione – hanno affermato i giudici di Strasburgo – non fa perdere al detenuto il beneficio dei </a:t>
            </a:r>
            <a:r>
              <a:rPr lang="it-IT" b="1" dirty="0"/>
              <a:t>diritti sanciti dalla Convenzione</a:t>
            </a:r>
            <a:r>
              <a:rPr lang="it-IT" dirty="0"/>
              <a:t>. In questo contesto, </a:t>
            </a:r>
            <a:r>
              <a:rPr lang="it-IT" b="1" dirty="0"/>
              <a:t>l’articolo 3 pone a carico delle autorità un obbligo positivo che consiste nell’assicurare che ogni prigioniero sia detenuto in condizioni compatibili</a:t>
            </a:r>
            <a:r>
              <a:rPr lang="it-IT" dirty="0"/>
              <a:t> con il </a:t>
            </a:r>
            <a:r>
              <a:rPr lang="it-IT" b="1" dirty="0"/>
              <a:t>rispetto della dignità umana</a:t>
            </a:r>
            <a:r>
              <a:rPr lang="it-IT" dirty="0"/>
              <a:t>, che le modalità di esecuzione della misura non sottopongano l’interessato ad uno </a:t>
            </a:r>
            <a:r>
              <a:rPr lang="it-IT" b="1" dirty="0"/>
              <a:t>stato di sconforto</a:t>
            </a:r>
            <a:r>
              <a:rPr lang="it-IT" dirty="0"/>
              <a:t> né ad una </a:t>
            </a:r>
            <a:r>
              <a:rPr lang="it-IT" b="1" dirty="0"/>
              <a:t>prova d’intensità che ecceda l’inevitabile livello di sofferenza</a:t>
            </a:r>
            <a:r>
              <a:rPr lang="it-IT" dirty="0"/>
              <a:t> inerente alla detenzione e che, tenuto conto delle esigenze pratiche della reclusione, la </a:t>
            </a:r>
            <a:r>
              <a:rPr lang="it-IT" b="1" dirty="0"/>
              <a:t>salute e il benessere del detenuto siano assicurati adeguatamente</a:t>
            </a:r>
            <a:r>
              <a:rPr lang="it-IT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5948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79246" y="534928"/>
            <a:ext cx="10277971" cy="25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dirty="0"/>
              <a:t>Le misure organizzative messe in  atto per adempiere alle prescrizioni della sentenza Torreggiani, in assenza di un piano complessivo di riordino del sistema carcerario e di un potenziamento degli organici, hanno comportato la seguente serie di criticità per i lavoratori.</a:t>
            </a:r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82" y="3349510"/>
            <a:ext cx="5397777" cy="32386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92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894478" y="553726"/>
            <a:ext cx="7172603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Sentenza Torreggiani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Oltre la metà del campione ritiene che abbia prodotto un sostanziale </a:t>
            </a:r>
            <a:r>
              <a:rPr lang="it-IT" sz="2800" u="sng" dirty="0"/>
              <a:t>peggioramento dell’organizzazione</a:t>
            </a:r>
            <a:r>
              <a:rPr lang="it-IT" sz="2800" dirty="0"/>
              <a:t> lavorativa.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La sentenza comporta l’aumento della </a:t>
            </a:r>
            <a:r>
              <a:rPr lang="it-IT" sz="2800" u="sng" dirty="0"/>
              <a:t>sproporzione numerica</a:t>
            </a:r>
            <a:r>
              <a:rPr lang="it-IT" sz="2800" dirty="0"/>
              <a:t> tra chi sorveglia e i detenuti (oltre l’80% ne denuncia il disagio e circa la metà del campione testimonia anche come questo sia molto intenso).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Ben oltre la metà del campione riferisce anche di accusare un disagio dovuto all’aumentata </a:t>
            </a:r>
            <a:r>
              <a:rPr lang="it-IT" sz="2800" u="sng" dirty="0"/>
              <a:t>sedentarietà</a:t>
            </a:r>
            <a:r>
              <a:rPr lang="it-IT" sz="2800" dirty="0"/>
              <a:t> che porta gli operatori a sostare dietro un cancello per molte ore senza potersi spostare.</a:t>
            </a:r>
          </a:p>
        </p:txBody>
      </p:sp>
      <p:sp>
        <p:nvSpPr>
          <p:cNvPr id="2" name="AutoShape 2" descr="Immagine correlata"/>
          <p:cNvSpPr>
            <a:spLocks noChangeAspect="1" noChangeArrowheads="1"/>
          </p:cNvSpPr>
          <p:nvPr/>
        </p:nvSpPr>
        <p:spPr bwMode="auto">
          <a:xfrm>
            <a:off x="-1364105" y="1354553"/>
            <a:ext cx="2154264" cy="21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81894" y="553726"/>
            <a:ext cx="49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292" name="Picture 4" descr="Risultati immagini per sente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1" y="1928932"/>
            <a:ext cx="3744555" cy="3420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81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062643" y="493766"/>
            <a:ext cx="666466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Sentenza Torreggiani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Un ampia maggioranza lamenta di aver dovuto </a:t>
            </a:r>
            <a:r>
              <a:rPr lang="it-IT" sz="2800" u="sng" dirty="0"/>
              <a:t>estendere la sorveglianza su più piani</a:t>
            </a:r>
            <a:r>
              <a:rPr lang="it-IT" sz="2800" dirty="0"/>
              <a:t> o ali contemporaneamente (il 56,11% in maniera rilevante).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L’aumentata complessità da gestire a seguito di questa sentenza fa sperimentare diffusamente un </a:t>
            </a:r>
            <a:r>
              <a:rPr lang="it-IT" sz="2800" u="sng" dirty="0"/>
              <a:t>senso di insicurezza</a:t>
            </a:r>
            <a:r>
              <a:rPr lang="it-IT" sz="2800" dirty="0"/>
              <a:t>: gli operatori sentono di dover affrontare una maggiore complessità, specialmente qualora si </a:t>
            </a:r>
            <a:r>
              <a:rPr lang="it-IT" sz="2800"/>
              <a:t>dovessero presentare </a:t>
            </a:r>
            <a:r>
              <a:rPr lang="it-IT" sz="2800" u="sng"/>
              <a:t>situazioni </a:t>
            </a:r>
            <a:r>
              <a:rPr lang="it-IT" sz="2800" u="sng" dirty="0"/>
              <a:t>critiche</a:t>
            </a:r>
            <a:r>
              <a:rPr lang="it-IT" sz="2800" dirty="0"/>
              <a:t>. </a:t>
            </a:r>
          </a:p>
        </p:txBody>
      </p:sp>
      <p:sp>
        <p:nvSpPr>
          <p:cNvPr id="2" name="AutoShape 2" descr="Immagine correlata"/>
          <p:cNvSpPr>
            <a:spLocks noChangeAspect="1" noChangeArrowheads="1"/>
          </p:cNvSpPr>
          <p:nvPr/>
        </p:nvSpPr>
        <p:spPr bwMode="auto">
          <a:xfrm>
            <a:off x="-1364105" y="1354553"/>
            <a:ext cx="2154264" cy="21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60254" y="553726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292" name="Picture 4" descr="Risultati immagini per sente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1" y="1928932"/>
            <a:ext cx="3744555" cy="3420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41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062643" y="403826"/>
            <a:ext cx="6664664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Sentenza Torreggiani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La larga maggioranza lamenta come la sosta prolungata dietro ad una cancellata comporti un importante rischio per la salute dovuto all’</a:t>
            </a:r>
            <a:r>
              <a:rPr lang="it-IT" sz="2800" u="sng" dirty="0"/>
              <a:t>esposizione a fumo passivo</a:t>
            </a:r>
            <a:r>
              <a:rPr lang="it-IT" sz="2800" dirty="0"/>
              <a:t>. Di questi il 60% lo percepisce come un grosso problema al quale urge porre rimedio.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Circa l’80% dei lavoratori riporta anche condizioni di insufficiente formazione ai nuovi compiti lavorativi mutati dopo la sentenza Torreggiani (da notare che il 50% riferisce che questo è motivo di grande disagio!).</a:t>
            </a:r>
          </a:p>
        </p:txBody>
      </p:sp>
      <p:sp>
        <p:nvSpPr>
          <p:cNvPr id="2" name="AutoShape 2" descr="Immagine correlata"/>
          <p:cNvSpPr>
            <a:spLocks noChangeAspect="1" noChangeArrowheads="1"/>
          </p:cNvSpPr>
          <p:nvPr/>
        </p:nvSpPr>
        <p:spPr bwMode="auto">
          <a:xfrm>
            <a:off x="-1364105" y="1354553"/>
            <a:ext cx="2154264" cy="21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80291" y="553726"/>
            <a:ext cx="498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292" name="Picture 4" descr="Risultati immagini per sente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1" y="1928932"/>
            <a:ext cx="3744555" cy="3420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47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062643" y="493766"/>
            <a:ext cx="6664664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Sentenza Torreggiani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Non è trascurabile nemmeno un rischio, per così dire, di natura </a:t>
            </a:r>
            <a:r>
              <a:rPr lang="it-IT" sz="2800" u="sng" dirty="0"/>
              <a:t>psicologica e relazionale</a:t>
            </a:r>
            <a:r>
              <a:rPr lang="it-IT" sz="2800" dirty="0"/>
              <a:t>. L’ampia maggioranza del campione riporta infatti il proprio intenso disagio perché il personale è lasciato per molte ore da solo ad </a:t>
            </a:r>
            <a:r>
              <a:rPr lang="it-IT" sz="2800" u="sng" dirty="0"/>
              <a:t>assorbire le problematiche dei detenuti</a:t>
            </a:r>
            <a:r>
              <a:rPr lang="it-IT" sz="2800" dirty="0"/>
              <a:t> senza avere strumenti per rispondere alle loro esigenze.</a:t>
            </a:r>
          </a:p>
        </p:txBody>
      </p:sp>
      <p:sp>
        <p:nvSpPr>
          <p:cNvPr id="2" name="AutoShape 2" descr="Immagine correlata"/>
          <p:cNvSpPr>
            <a:spLocks noChangeAspect="1" noChangeArrowheads="1"/>
          </p:cNvSpPr>
          <p:nvPr/>
        </p:nvSpPr>
        <p:spPr bwMode="auto">
          <a:xfrm>
            <a:off x="-1364105" y="1354553"/>
            <a:ext cx="2154264" cy="21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58651" y="55372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292" name="Picture 4" descr="Risultati immagini per sente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1" y="1928932"/>
            <a:ext cx="3744555" cy="3420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5452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-374754"/>
            <a:ext cx="10018713" cy="1752599"/>
          </a:xfrm>
        </p:spPr>
        <p:txBody>
          <a:bodyPr/>
          <a:lstStyle/>
          <a:p>
            <a:r>
              <a:rPr lang="it-IT" b="1" dirty="0"/>
              <a:t>IL CAMPIONE</a:t>
            </a:r>
          </a:p>
        </p:txBody>
      </p:sp>
      <p:pic>
        <p:nvPicPr>
          <p:cNvPr id="1026" name="Picture 2" descr="Risultati immagini per identik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16" y="2553882"/>
            <a:ext cx="2193806" cy="1755724"/>
          </a:xfrm>
          <a:prstGeom prst="roundRect">
            <a:avLst>
              <a:gd name="adj" fmla="val 2057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661" y="766446"/>
            <a:ext cx="2354490" cy="2122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0" y="2323471"/>
            <a:ext cx="2687533" cy="198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872" y="4678806"/>
            <a:ext cx="2679850" cy="203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501" y="184368"/>
            <a:ext cx="3056238" cy="1643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4921" y="3494738"/>
            <a:ext cx="1582740" cy="131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417" y="273059"/>
            <a:ext cx="1347147" cy="137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901" y="4678807"/>
            <a:ext cx="3189097" cy="2088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4609" y="184368"/>
            <a:ext cx="2589594" cy="180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4143" y="4811843"/>
            <a:ext cx="2192861" cy="179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0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05043" y="638807"/>
            <a:ext cx="7007534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Straordinari e ordinari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I contratti dei lavoratori del sistema penitenziario sono «piuttosto poveri». 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In questi anni c’è stato il blocco della rivalutazione che ha portato ad una perdita concreta del potere d’acquisto.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Altro blocco, quello delle assunzioni che in questo periodo sono state veramente esigue. La concomitanza di questi due fattori ha portato i lavoratori a dilatare il proprio tempo con </a:t>
            </a:r>
            <a:r>
              <a:rPr lang="it-IT" sz="2800" b="1" dirty="0"/>
              <a:t>straordinari ormai divenuti ordinari </a:t>
            </a:r>
            <a:r>
              <a:rPr lang="it-IT" sz="2800" dirty="0"/>
              <a:t>(circa il 75% del campione dichiara di effettuarli regolarmente). </a:t>
            </a:r>
          </a:p>
        </p:txBody>
      </p:sp>
      <p:sp>
        <p:nvSpPr>
          <p:cNvPr id="2" name="AutoShape 2" descr="Immagine correlata"/>
          <p:cNvSpPr>
            <a:spLocks noChangeAspect="1" noChangeArrowheads="1"/>
          </p:cNvSpPr>
          <p:nvPr/>
        </p:nvSpPr>
        <p:spPr bwMode="auto">
          <a:xfrm>
            <a:off x="-1364105" y="1354553"/>
            <a:ext cx="2154264" cy="21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38" name="Picture 2" descr="Risultati immagini per straordin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577" y="638807"/>
            <a:ext cx="3529014" cy="4117184"/>
          </a:xfrm>
          <a:prstGeom prst="roundRect">
            <a:avLst>
              <a:gd name="adj" fmla="val 136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ttangolo 6"/>
          <p:cNvSpPr/>
          <p:nvPr/>
        </p:nvSpPr>
        <p:spPr>
          <a:xfrm>
            <a:off x="8021751" y="0"/>
            <a:ext cx="49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68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05043" y="1069694"/>
            <a:ext cx="673461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Straordinari e ordinari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Gli straordinari sono diventati quindi necessari per il corretto ed ordinario funzionamento degli IP, inoltre permettono al personale di arrotondare.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È usuale da parte della direzione che si possa contare sulla disponibilità agli straordinari, comandati anche all’ultimo minuto. I lavoratori lamentano la </a:t>
            </a:r>
            <a:r>
              <a:rPr lang="it-IT" sz="2800" b="1" dirty="0"/>
              <a:t>difficile conciliazione</a:t>
            </a:r>
            <a:r>
              <a:rPr lang="it-IT" sz="2800" dirty="0"/>
              <a:t> tra vita privata e lavoro (circa il 65% del campione). </a:t>
            </a:r>
          </a:p>
        </p:txBody>
      </p:sp>
      <p:sp>
        <p:nvSpPr>
          <p:cNvPr id="2" name="AutoShape 2" descr="Immagine correlata"/>
          <p:cNvSpPr>
            <a:spLocks noChangeAspect="1" noChangeArrowheads="1"/>
          </p:cNvSpPr>
          <p:nvPr/>
        </p:nvSpPr>
        <p:spPr bwMode="auto">
          <a:xfrm>
            <a:off x="-1364105" y="1354553"/>
            <a:ext cx="2154264" cy="21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38" name="Picture 2" descr="Risultati immagini per straordin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124" y="1354553"/>
            <a:ext cx="3529014" cy="4117184"/>
          </a:xfrm>
          <a:prstGeom prst="roundRect">
            <a:avLst>
              <a:gd name="adj" fmla="val 136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ttangolo 5"/>
          <p:cNvSpPr/>
          <p:nvPr/>
        </p:nvSpPr>
        <p:spPr>
          <a:xfrm>
            <a:off x="7870194" y="608029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171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05042" y="608029"/>
            <a:ext cx="94178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Burnout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Ben l’80% di coloro che hanno compilato il questionario hanno dichiarato di sentire il bisogno di </a:t>
            </a:r>
            <a:r>
              <a:rPr lang="it-IT" sz="2800" b="1" dirty="0"/>
              <a:t>supporto psicologico</a:t>
            </a:r>
            <a:r>
              <a:rPr lang="it-IT" sz="2800" dirty="0"/>
              <a:t> .</a:t>
            </a:r>
          </a:p>
        </p:txBody>
      </p:sp>
      <p:sp>
        <p:nvSpPr>
          <p:cNvPr id="2" name="AutoShape 2" descr="Immagine correlata"/>
          <p:cNvSpPr>
            <a:spLocks noChangeAspect="1" noChangeArrowheads="1"/>
          </p:cNvSpPr>
          <p:nvPr/>
        </p:nvSpPr>
        <p:spPr bwMode="auto">
          <a:xfrm>
            <a:off x="-1364105" y="1354553"/>
            <a:ext cx="2154264" cy="21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9458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37" y="3358923"/>
            <a:ext cx="4666938" cy="2963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405042" y="2798856"/>
            <a:ext cx="53255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Il 93,32% del campione dichiara che sarebbe opportuno valutare con maggiore attenzione lo stato di salute psicologica del personale penitenziario durante </a:t>
            </a:r>
            <a:r>
              <a:rPr lang="it-IT" sz="2800" b="1" dirty="0"/>
              <a:t>visite preventive e periodiche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8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94231" y="812983"/>
            <a:ext cx="941785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Manutenzione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Il 96,74% e cioè la quasi totalità del campione lamenta lo stato di </a:t>
            </a:r>
            <a:r>
              <a:rPr lang="it-IT" sz="2800" b="1" dirty="0"/>
              <a:t>fatiscenza delle strutture </a:t>
            </a:r>
            <a:r>
              <a:rPr lang="it-IT" sz="2800" dirty="0"/>
              <a:t>carcerarie.</a:t>
            </a:r>
          </a:p>
        </p:txBody>
      </p:sp>
      <p:sp>
        <p:nvSpPr>
          <p:cNvPr id="2" name="AutoShape 2" descr="Immagine correlata"/>
          <p:cNvSpPr>
            <a:spLocks noChangeAspect="1" noChangeArrowheads="1"/>
          </p:cNvSpPr>
          <p:nvPr/>
        </p:nvSpPr>
        <p:spPr bwMode="auto">
          <a:xfrm>
            <a:off x="-1364105" y="1354553"/>
            <a:ext cx="2154264" cy="21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594231" y="2404720"/>
            <a:ext cx="53255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Per il 62,54% </a:t>
            </a:r>
            <a:r>
              <a:rPr lang="it-IT" sz="2800" b="1" dirty="0"/>
              <a:t>la manutenzione è minima</a:t>
            </a:r>
            <a:r>
              <a:rPr lang="it-IT" sz="2800" dirty="0"/>
              <a:t> e gli ambienti sono in pessimo stato e comunque, anche per i restanti membri del campione, andrebbe come minimo potenziata.</a:t>
            </a:r>
          </a:p>
        </p:txBody>
      </p:sp>
      <p:pic>
        <p:nvPicPr>
          <p:cNvPr id="22530" name="Picture 2" descr="Risultati immagini per manutenzi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58" y="2706167"/>
            <a:ext cx="3660429" cy="3293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94231" y="413232"/>
            <a:ext cx="94178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it-IT" sz="2600" b="1" dirty="0"/>
              <a:t>Mezzi e divise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In maniera similare l’</a:t>
            </a:r>
            <a:r>
              <a:rPr lang="it-IT" sz="2800" b="1" dirty="0"/>
              <a:t>adeguatezza dei mezzi</a:t>
            </a:r>
            <a:r>
              <a:rPr lang="it-IT" sz="2800" dirty="0"/>
              <a:t> e delle attrezzature viene valutata dal 98% degli intervistati come carente e per la maggioranza, inaffidabile.</a:t>
            </a:r>
          </a:p>
        </p:txBody>
      </p:sp>
      <p:sp>
        <p:nvSpPr>
          <p:cNvPr id="2" name="AutoShape 2" descr="Immagine correlata"/>
          <p:cNvSpPr>
            <a:spLocks noChangeAspect="1" noChangeArrowheads="1"/>
          </p:cNvSpPr>
          <p:nvPr/>
        </p:nvSpPr>
        <p:spPr bwMode="auto">
          <a:xfrm>
            <a:off x="-1364105" y="1354553"/>
            <a:ext cx="2154264" cy="21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594231" y="2367968"/>
            <a:ext cx="5421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800" dirty="0"/>
              <a:t>Anche le </a:t>
            </a:r>
            <a:r>
              <a:rPr lang="it-IT" sz="2800" b="1" dirty="0"/>
              <a:t>divise sono ritenute vecchie e inadeguate</a:t>
            </a:r>
            <a:r>
              <a:rPr lang="it-IT" sz="2800" dirty="0"/>
              <a:t>. Secondo il 72,15% dei lavoratori, non permettono di presentarsi in maniera dignitosa ed autorevole (per esempio in tribunale).</a:t>
            </a:r>
          </a:p>
        </p:txBody>
      </p:sp>
      <p:pic>
        <p:nvPicPr>
          <p:cNvPr id="23554" name="Picture 2" descr="Risultati immagini per tessuto rovin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34" y="3156391"/>
            <a:ext cx="4129090" cy="2751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35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005BA1A-F861-42D4-BD9D-E397FF56F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369" y="4347147"/>
            <a:ext cx="10507821" cy="1578964"/>
          </a:xfrm>
        </p:spPr>
        <p:txBody>
          <a:bodyPr>
            <a:noAutofit/>
          </a:bodyPr>
          <a:lstStyle/>
          <a:p>
            <a:pPr algn="just"/>
            <a:r>
              <a:rPr lang="it-IT" sz="2800" dirty="0"/>
              <a:t>Prospettive per il futuro: promuovere questo metodo partecipativo. Proponiamo quindi di collaborare con l’amministrazione per definire e valutare l’efficacia delle </a:t>
            </a:r>
            <a:r>
              <a:rPr lang="it-IT" sz="2800" b="1" dirty="0"/>
              <a:t>azioni di miglioramento messe in campo</a:t>
            </a:r>
            <a:r>
              <a:rPr lang="it-IT" sz="2800" dirty="0"/>
              <a:t> per fronteggiare le criticità emerse nel presente studio scientifico.</a:t>
            </a:r>
          </a:p>
        </p:txBody>
      </p:sp>
      <p:pic>
        <p:nvPicPr>
          <p:cNvPr id="3074" name="Picture 2" descr="Risultati immagini per fut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16" y="663497"/>
            <a:ext cx="6667500" cy="3276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98350" y="457220"/>
            <a:ext cx="7772400" cy="1143000"/>
          </a:xfrm>
          <a:noFill/>
          <a:ln/>
        </p:spPr>
        <p:txBody>
          <a:bodyPr vert="horz" lIns="92075" tIns="46038" rIns="92075" bIns="46038" rtlCol="0" anchor="b">
            <a:normAutofit fontScale="90000"/>
          </a:bodyPr>
          <a:lstStyle/>
          <a:p>
            <a:r>
              <a:rPr lang="it-IT" sz="5400" b="1" dirty="0">
                <a:latin typeface="Calibri" pitchFamily="34" charset="0"/>
                <a:cs typeface="Calibri" pitchFamily="34" charset="0"/>
              </a:rPr>
              <a:t>...E adesso...</a:t>
            </a:r>
            <a:br>
              <a:rPr lang="it-IT" sz="5400" b="1" dirty="0">
                <a:latin typeface="Calibri" pitchFamily="34" charset="0"/>
                <a:cs typeface="Calibri" pitchFamily="34" charset="0"/>
              </a:rPr>
            </a:br>
            <a:r>
              <a:rPr lang="it-IT" sz="5400" b="1" dirty="0">
                <a:latin typeface="Calibri" pitchFamily="34" charset="0"/>
                <a:cs typeface="Calibri" pitchFamily="34" charset="0"/>
              </a:rPr>
              <a:t>...in bocca al lupo !!!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7314405" y="5368607"/>
            <a:ext cx="51831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r>
              <a:rPr lang="it-IT" sz="2400" dirty="0">
                <a:latin typeface="Calibri" pitchFamily="34" charset="0"/>
                <a:cs typeface="Calibri" pitchFamily="34" charset="0"/>
              </a:rPr>
              <a:t>dott. Pietro Bussotti</a:t>
            </a:r>
          </a:p>
          <a:p>
            <a:r>
              <a:rPr lang="it-IT" sz="2000" dirty="0">
                <a:latin typeface="Calibri" pitchFamily="34" charset="0"/>
                <a:cs typeface="Calibri" pitchFamily="34" charset="0"/>
              </a:rPr>
              <a:t>Psicologo del Lavoro e Psicoterapeuta</a:t>
            </a:r>
          </a:p>
          <a:p>
            <a:r>
              <a:rPr lang="it-IT" sz="2000" dirty="0">
                <a:latin typeface="Calibri" pitchFamily="34" charset="0"/>
                <a:cs typeface="Calibri" pitchFamily="34" charset="0"/>
                <a:hlinkClick r:id="rId2"/>
              </a:rPr>
              <a:t>pietrobussotti@gmail.com</a:t>
            </a:r>
            <a:endParaRPr lang="it-IT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123" name="Picture 11" descr="http://aguerri.blog.kataweb.it/files/2011/05/lupo-piemo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917" y="1900237"/>
            <a:ext cx="4726976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39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17" b="99057" l="8654" r="88462">
                        <a14:backgroundMark x1="71154" y1="18868" x2="71154" y2="18868"/>
                        <a14:backgroundMark x1="33654" y1="61321" x2="33654" y2="6132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1367804" cy="1393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8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it-IT" b="1" dirty="0"/>
              <a:t>HSE – INAIL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/>
              <a:t>contenuto e contesto del lavoro</a:t>
            </a:r>
            <a:endParaRPr lang="it-IT" dirty="0"/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60" y="1752599"/>
            <a:ext cx="7080212" cy="4419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r="9556"/>
          <a:stretch/>
        </p:blipFill>
        <p:spPr>
          <a:xfrm>
            <a:off x="169670" y="1237128"/>
            <a:ext cx="11814789" cy="464371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03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598" y="-89645"/>
            <a:ext cx="10465145" cy="1447800"/>
          </a:xfrm>
        </p:spPr>
        <p:txBody>
          <a:bodyPr>
            <a:normAutofit/>
          </a:bodyPr>
          <a:lstStyle/>
          <a:p>
            <a:r>
              <a:rPr lang="it-IT" b="1" dirty="0"/>
              <a:t>Risultati complessivi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69" y="1181691"/>
            <a:ext cx="11054003" cy="5380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2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146CF36-E73B-4DCD-A905-221E6571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878" y="1474734"/>
            <a:ext cx="7540052" cy="3883702"/>
          </a:xfrm>
        </p:spPr>
        <p:txBody>
          <a:bodyPr>
            <a:noAutofit/>
          </a:bodyPr>
          <a:lstStyle/>
          <a:p>
            <a:r>
              <a:rPr lang="it-IT" sz="2800" dirty="0"/>
              <a:t>Nelle slide successive vengono riportate le domande che compongono il questionario HSE a cui gli intervistati hanno risposto evidenziando problematiche.</a:t>
            </a:r>
          </a:p>
          <a:p>
            <a:r>
              <a:rPr lang="it-IT" sz="2800" dirty="0"/>
              <a:t>Gli item sono posti a volte in maniera </a:t>
            </a:r>
            <a:r>
              <a:rPr lang="it-IT" sz="2800" u="sng" dirty="0"/>
              <a:t>positiva </a:t>
            </a:r>
            <a:r>
              <a:rPr lang="it-IT" sz="2800" dirty="0"/>
              <a:t>come «</a:t>
            </a:r>
            <a:r>
              <a:rPr lang="it-IT" sz="2800" i="1" dirty="0"/>
              <a:t>posso decidere quando fare una pausa</a:t>
            </a:r>
            <a:r>
              <a:rPr lang="it-IT" sz="2800" dirty="0"/>
              <a:t>» ed a volta invece formulati i maniera </a:t>
            </a:r>
            <a:r>
              <a:rPr lang="it-IT" sz="2800" u="sng" dirty="0"/>
              <a:t>negativa</a:t>
            </a:r>
            <a:r>
              <a:rPr lang="it-IT" sz="2800" dirty="0"/>
              <a:t> come ad es. «</a:t>
            </a:r>
            <a:r>
              <a:rPr lang="it-IT" sz="2800" i="1" dirty="0"/>
              <a:t>non ho la possibilità di prendere sufficienti pause</a:t>
            </a:r>
            <a:r>
              <a:rPr lang="it-IT" sz="2800" dirty="0"/>
              <a:t>». </a:t>
            </a:r>
            <a:r>
              <a:rPr lang="it-IT" sz="2800" b="1" dirty="0"/>
              <a:t>In entrambi i casi, i lavoratori hanno risposto mettendone in evidenza la criticità</a:t>
            </a:r>
            <a:r>
              <a:rPr lang="it-IT" sz="2800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539" y="2246182"/>
            <a:ext cx="2217685" cy="2100965"/>
          </a:xfrm>
          <a:prstGeom prst="roundRect">
            <a:avLst>
              <a:gd name="adj" fmla="val 22239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4000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3607"/>
          <a:stretch/>
        </p:blipFill>
        <p:spPr>
          <a:xfrm>
            <a:off x="1340872" y="1380568"/>
            <a:ext cx="10242487" cy="500099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163583" y="-161361"/>
            <a:ext cx="10018713" cy="1752599"/>
          </a:xfrm>
        </p:spPr>
        <p:txBody>
          <a:bodyPr/>
          <a:lstStyle/>
          <a:p>
            <a:r>
              <a:rPr lang="it-IT" sz="3600" dirty="0"/>
              <a:t>Item area organizzativa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Domanda</a:t>
            </a:r>
          </a:p>
        </p:txBody>
      </p:sp>
      <p:pic>
        <p:nvPicPr>
          <p:cNvPr id="1034" name="Picture 10" descr="Risultati immagini per request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344" y="3446872"/>
            <a:ext cx="3141304" cy="31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ss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2990</TotalTime>
  <Words>2065</Words>
  <Application>Microsoft Office PowerPoint</Application>
  <PresentationFormat>Widescreen</PresentationFormat>
  <Paragraphs>155</Paragraphs>
  <Slides>46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</vt:lpstr>
      <vt:lpstr>Corbel</vt:lpstr>
      <vt:lpstr>Courier New</vt:lpstr>
      <vt:lpstr>Times New Roman</vt:lpstr>
      <vt:lpstr>Parallasse</vt:lpstr>
      <vt:lpstr>INDAGINE SULLO STRESS LAVORO CORRELATO NEL PERSONALE DELLA POLIZIA PENITENZIARIA</vt:lpstr>
      <vt:lpstr>Presentazione standard di PowerPoint</vt:lpstr>
      <vt:lpstr>GLI STRUMENTI</vt:lpstr>
      <vt:lpstr>IL CAMPIONE</vt:lpstr>
      <vt:lpstr>HSE – INAIL contenuto e contesto del lavoro</vt:lpstr>
      <vt:lpstr>Presentazione standard di PowerPoint</vt:lpstr>
      <vt:lpstr>Risultati complessivi</vt:lpstr>
      <vt:lpstr>Presentazione standard di PowerPoint</vt:lpstr>
      <vt:lpstr>Item area organizzativa Domanda</vt:lpstr>
      <vt:lpstr>Item area organizzativa Controllo</vt:lpstr>
      <vt:lpstr>Item area organizzativa Supporto del Management</vt:lpstr>
      <vt:lpstr>Item area organizzativa Supporto tra i Colleghi</vt:lpstr>
      <vt:lpstr>Item area organizzativa Relazioni</vt:lpstr>
      <vt:lpstr>Item area organizzativa Ruolo</vt:lpstr>
      <vt:lpstr>Item area organizzativa Cambiamento</vt:lpstr>
      <vt:lpstr>GHQ-12 questionario sulla salute</vt:lpstr>
      <vt:lpstr>Presentazione standard di PowerPoint</vt:lpstr>
      <vt:lpstr>Deduzioni</vt:lpstr>
      <vt:lpstr>Presentazione standard di PowerPoint</vt:lpstr>
      <vt:lpstr>QUESTIONARIO SULLE CRITICITÀ stressor specifici del settore carcerario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Sentenza Torreggiani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...E adesso... ...in bocca al lupo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INDAGINE SULLO STRESS LAVORO CORRELATO NEL PERSONALE DELLA POLIZIA PENITENZIARIA</dc:title>
  <dc:creator>Pietro Bussotti</dc:creator>
  <cp:lastModifiedBy>Angelo Urso</cp:lastModifiedBy>
  <cp:revision>125</cp:revision>
  <cp:lastPrinted>2018-03-22T13:44:10Z</cp:lastPrinted>
  <dcterms:created xsi:type="dcterms:W3CDTF">2018-02-27T11:18:38Z</dcterms:created>
  <dcterms:modified xsi:type="dcterms:W3CDTF">2018-03-31T10:57:02Z</dcterms:modified>
</cp:coreProperties>
</file>